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  <p:embeddedFont>
      <p:font typeface="Petron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regular.fntdata"/><Relationship Id="rId11" Type="http://schemas.openxmlformats.org/officeDocument/2006/relationships/slide" Target="slides/slide7.xml"/><Relationship Id="rId22" Type="http://schemas.openxmlformats.org/officeDocument/2006/relationships/font" Target="fonts/Petrona-italic.fntdata"/><Relationship Id="rId10" Type="http://schemas.openxmlformats.org/officeDocument/2006/relationships/slide" Target="slides/slide6.xml"/><Relationship Id="rId21" Type="http://schemas.openxmlformats.org/officeDocument/2006/relationships/font" Target="fonts/Petron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Petron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0ab8b60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0ab8b60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50ab8b60e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1328750" y="1542700"/>
            <a:ext cx="6172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5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DESIGN THINKING AND INNOVATION</a:t>
            </a:r>
            <a:endParaRPr sz="465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28750" y="4117175"/>
            <a:ext cx="37482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 PUJITHA - 23KD1A0222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MAHARSHI - 23KD1A0203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KALI -23KD1A0263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TEJA KRISHNA-23KD1A0229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660202" y="829389"/>
            <a:ext cx="7752159" cy="618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Petrona"/>
              <a:buNone/>
            </a:pPr>
            <a:r>
              <a:rPr b="1" i="0" lang="en-US" sz="38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Prototype Components &amp; Working</a:t>
            </a:r>
            <a:endParaRPr b="0" i="0" sz="3850" u="none" cap="none" strike="noStrike"/>
          </a:p>
        </p:txBody>
      </p:sp>
      <p:pic>
        <p:nvPicPr>
          <p:cNvPr descr="preencoded.png" id="173" name="Google Shape;1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02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60202" y="2391370"/>
            <a:ext cx="2419231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ESP8266 Wi-Fi Module</a:t>
            </a:r>
            <a:endParaRPr b="0" i="0" sz="1900" u="none" cap="none" strike="noStrike"/>
          </a:p>
        </p:txBody>
      </p:sp>
      <p:sp>
        <p:nvSpPr>
          <p:cNvPr id="175" name="Google Shape;175;p22"/>
          <p:cNvSpPr/>
          <p:nvPr/>
        </p:nvSpPr>
        <p:spPr>
          <a:xfrm>
            <a:off x="660202" y="3123605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Facilitates wireless data communication to cloud servers.</a:t>
            </a:r>
            <a:endParaRPr b="0" i="0" sz="1450" u="none" cap="none" strike="noStrike"/>
          </a:p>
        </p:txBody>
      </p:sp>
      <p:pic>
        <p:nvPicPr>
          <p:cNvPr descr="preencoded.png" id="176" name="Google Shape;1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325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3362325" y="2391370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Arduino Board</a:t>
            </a:r>
            <a:endParaRPr b="0" i="0" sz="1900" u="none" cap="none" strike="noStrike"/>
          </a:p>
        </p:txBody>
      </p:sp>
      <p:sp>
        <p:nvSpPr>
          <p:cNvPr id="178" name="Google Shape;178;p22"/>
          <p:cNvSpPr/>
          <p:nvPr/>
        </p:nvSpPr>
        <p:spPr>
          <a:xfrm>
            <a:off x="3362325" y="2814042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Processes sensor data and controls communication flow.</a:t>
            </a:r>
            <a:endParaRPr b="0" i="0" sz="1450" u="none" cap="none" strike="noStrike"/>
          </a:p>
        </p:txBody>
      </p:sp>
      <p:pic>
        <p:nvPicPr>
          <p:cNvPr descr="preencoded.png" id="179" name="Google Shape;17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448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6064448" y="2391370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Sensors</a:t>
            </a:r>
            <a:endParaRPr b="0" i="0" sz="1900" u="none" cap="none" strike="noStrike"/>
          </a:p>
        </p:txBody>
      </p:sp>
      <p:sp>
        <p:nvSpPr>
          <p:cNvPr id="181" name="Google Shape;181;p22"/>
          <p:cNvSpPr/>
          <p:nvPr/>
        </p:nvSpPr>
        <p:spPr>
          <a:xfrm>
            <a:off x="6064448" y="2814042"/>
            <a:ext cx="2419231" cy="301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Voltage Sensor</a:t>
            </a:r>
            <a:endParaRPr b="0" i="0" sz="145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6064448" y="3181945"/>
            <a:ext cx="2419231" cy="301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Sensor</a:t>
            </a:r>
            <a:endParaRPr b="0" i="0" sz="1450" u="none" cap="none" strike="noStrike"/>
          </a:p>
        </p:txBody>
      </p:sp>
      <p:pic>
        <p:nvPicPr>
          <p:cNvPr descr="preencoded.png" id="183" name="Google Shape;18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202" y="4595336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660202" y="5255538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Cloud Server</a:t>
            </a:r>
            <a:endParaRPr b="0" i="0" sz="1900" u="none" cap="none" strike="noStrike"/>
          </a:p>
        </p:txBody>
      </p:sp>
      <p:sp>
        <p:nvSpPr>
          <p:cNvPr id="185" name="Google Shape;185;p22"/>
          <p:cNvSpPr/>
          <p:nvPr/>
        </p:nvSpPr>
        <p:spPr>
          <a:xfrm>
            <a:off x="660202" y="5678210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Stores and displays battery data; platforms like ThingSpeak or Blynk.</a:t>
            </a:r>
            <a:endParaRPr b="0" i="0" sz="1450" u="none" cap="none" strike="noStrike"/>
          </a:p>
        </p:txBody>
      </p:sp>
      <p:sp>
        <p:nvSpPr>
          <p:cNvPr id="186" name="Google Shape;186;p22"/>
          <p:cNvSpPr/>
          <p:nvPr/>
        </p:nvSpPr>
        <p:spPr>
          <a:xfrm>
            <a:off x="660202" y="6796207"/>
            <a:ext cx="7823597" cy="603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 data is collected and processed by the Arduino, transmitted via ESP8266, enabling users to monitor battery health remotely in real-time.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757357" y="772358"/>
            <a:ext cx="7629287" cy="141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 and Future Directions</a:t>
            </a:r>
            <a:endParaRPr b="0" i="0" sz="4450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757357" y="276022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1460540" y="2760226"/>
            <a:ext cx="3003352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Reliable Battery Management</a:t>
            </a:r>
            <a:endParaRPr b="0" i="0" sz="2200" u="none" cap="none" strike="noStrike"/>
          </a:p>
        </p:txBody>
      </p:sp>
      <p:sp>
        <p:nvSpPr>
          <p:cNvPr id="196" name="Google Shape;196;p23"/>
          <p:cNvSpPr/>
          <p:nvPr/>
        </p:nvSpPr>
        <p:spPr>
          <a:xfrm>
            <a:off x="1460540" y="3600093"/>
            <a:ext cx="3003352" cy="138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IoT-based monitoring enhances system uptime and reduces manual maintenance efforts.</a:t>
            </a:r>
            <a:endParaRPr b="0" i="0" sz="1700" u="none" cap="none" strike="noStrike"/>
          </a:p>
        </p:txBody>
      </p:sp>
      <p:sp>
        <p:nvSpPr>
          <p:cNvPr id="197" name="Google Shape;197;p23"/>
          <p:cNvSpPr/>
          <p:nvPr/>
        </p:nvSpPr>
        <p:spPr>
          <a:xfrm>
            <a:off x="4680228" y="276022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383411" y="2760226"/>
            <a:ext cx="2878336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Future Enhancements</a:t>
            </a:r>
            <a:endParaRPr b="0" i="0" sz="2200" u="none" cap="none" strike="noStrike"/>
          </a:p>
        </p:txBody>
      </p:sp>
      <p:sp>
        <p:nvSpPr>
          <p:cNvPr id="199" name="Google Shape;199;p23"/>
          <p:cNvSpPr/>
          <p:nvPr/>
        </p:nvSpPr>
        <p:spPr>
          <a:xfrm>
            <a:off x="5383411" y="3245048"/>
            <a:ext cx="3003352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 monitoring to safeguard against overheating.</a:t>
            </a:r>
            <a:endParaRPr b="0" i="0" sz="1700" u="none" cap="none" strike="noStrike"/>
          </a:p>
        </p:txBody>
      </p:sp>
      <p:sp>
        <p:nvSpPr>
          <p:cNvPr id="200" name="Google Shape;200;p23"/>
          <p:cNvSpPr/>
          <p:nvPr/>
        </p:nvSpPr>
        <p:spPr>
          <a:xfrm>
            <a:off x="5383411" y="4359473"/>
            <a:ext cx="3003352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AI-based predictive analytics for early failure detection.</a:t>
            </a:r>
            <a:endParaRPr b="0" i="0" sz="1700" u="none" cap="none" strike="noStrike"/>
          </a:p>
        </p:txBody>
      </p:sp>
      <p:sp>
        <p:nvSpPr>
          <p:cNvPr id="201" name="Google Shape;201;p23"/>
          <p:cNvSpPr/>
          <p:nvPr/>
        </p:nvSpPr>
        <p:spPr>
          <a:xfrm>
            <a:off x="5383411" y="5473898"/>
            <a:ext cx="3003352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Push notifications for immediate user alerts.</a:t>
            </a:r>
            <a:endParaRPr b="0" i="0" sz="1700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757357" y="662606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460540" y="6626066"/>
            <a:ext cx="2840355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Contact Us</a:t>
            </a:r>
            <a:endParaRPr b="0" i="0" sz="2200" u="none" cap="none" strike="noStrike"/>
          </a:p>
        </p:txBody>
      </p:sp>
      <p:sp>
        <p:nvSpPr>
          <p:cNvPr id="204" name="Google Shape;204;p23"/>
          <p:cNvSpPr/>
          <p:nvPr/>
        </p:nvSpPr>
        <p:spPr>
          <a:xfrm>
            <a:off x="1460540" y="7110889"/>
            <a:ext cx="6926104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Reach out for collaboration or queries: [Your Email IDs]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IOT BASED BATTERY MONITORING SYSTEM USING ESP8266 ARDUINO</a:t>
            </a:r>
            <a:endParaRPr b="0" i="0" sz="46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6280190" y="453092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Presented by: [Your Name(s)]</a:t>
            </a:r>
            <a:b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 the Guidance of: [Mentor/Professor Name]</a:t>
            </a:r>
            <a:b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Department of [Branch], [College Name]</a:t>
            </a:r>
            <a:endParaRPr b="0" i="0" sz="17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47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6234470" y="587812"/>
            <a:ext cx="5611297" cy="70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etrona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Contents Overview</a:t>
            </a:r>
            <a:endParaRPr b="0" i="0" sz="440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6234470" y="1609844"/>
            <a:ext cx="7647861" cy="1605439"/>
          </a:xfrm>
          <a:prstGeom prst="roundRect">
            <a:avLst>
              <a:gd fmla="val 55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455807" y="1831181"/>
            <a:ext cx="3089077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Introduction &amp; Problem</a:t>
            </a:r>
            <a:endParaRPr b="0" i="0" sz="22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455807" y="2310051"/>
            <a:ext cx="7205186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Exploring IoT fundamentals and challenges in battery health monitoring.</a:t>
            </a:r>
            <a:endParaRPr b="0" i="0" sz="16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6234470" y="3429000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455807" y="3650337"/>
            <a:ext cx="280558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Design Thinking</a:t>
            </a:r>
            <a:endParaRPr b="0" i="0" sz="22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6455807" y="4129207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Empathy, Define, and Ideate phases to frame the solution.</a:t>
            </a:r>
            <a:endParaRPr b="0" i="0" sz="16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6234470" y="4906208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455807" y="5127546"/>
            <a:ext cx="2866192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Solution Development</a:t>
            </a:r>
            <a:endParaRPr b="0" i="0" sz="22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6455807" y="5606415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Storyboarding, prototyping, and system demonstration steps.</a:t>
            </a:r>
            <a:endParaRPr b="0" i="0" sz="16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6234470" y="6383417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455807" y="6604754"/>
            <a:ext cx="2807851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Conclusion &amp; Contact</a:t>
            </a:r>
            <a:endParaRPr b="0" i="0" sz="22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6455807" y="7083623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Insights, future enhancements, and ways to connect.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793790" y="1996321"/>
            <a:ext cx="11221641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Introduction to IoT &amp; Battery Monitoring</a:t>
            </a:r>
            <a:endParaRPr b="0" i="0" sz="465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793790" y="3284815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Internet of Things (IoT) enables interconnected devices to monitor and manage data efficiently. Battery systems are critical in providing backup power for many applications.</a:t>
            </a:r>
            <a:endParaRPr b="0" i="0" sz="175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793790" y="4940498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IoT-based battery monitoring systems track vital parameters such as voltage and state of health, sending real-time updates to users for timely interventions.</a:t>
            </a:r>
            <a:endParaRPr b="0" i="0" sz="17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599521" y="3284815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ESP8266 microcontroller is widely used due to its low cost and integrated Wi-Fi capability, making it ideal for implementing wireless battery monitoring solutions.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793790" y="1239679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Problem Statement</a:t>
            </a:r>
            <a:endParaRPr b="0" i="0" sz="465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793790" y="257925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530906" y="2579251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Manual Checks Are Unreliable</a:t>
            </a:r>
            <a:endParaRPr b="0" i="0" sz="2300" u="none" cap="none" strike="noStrike"/>
          </a:p>
        </p:txBody>
      </p:sp>
      <p:sp>
        <p:nvSpPr>
          <p:cNvPr id="104" name="Google Shape;104;p17"/>
          <p:cNvSpPr/>
          <p:nvPr/>
        </p:nvSpPr>
        <p:spPr>
          <a:xfrm>
            <a:off x="1530906" y="3459480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Periodic physical monitoring can miss critical battery conditions leading to unnoticed damage.</a:t>
            </a:r>
            <a:endParaRPr b="0" i="0" sz="175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4685467" y="257925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5422583" y="2579251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Unexpected Downtime</a:t>
            </a:r>
            <a:endParaRPr b="0" i="0" sz="230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5422583" y="345948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failures often cause sudden power loss, adversely impacting operations.</a:t>
            </a:r>
            <a:endParaRPr b="0" i="0" sz="17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793790" y="575595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1530906" y="575595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Need for Automation</a:t>
            </a:r>
            <a:endParaRPr b="0" i="0" sz="23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1530906" y="626411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remote, automated system is required for continuous, accurate monitoring to reduce human error.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793790" y="2177772"/>
            <a:ext cx="9224963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Empathy: Understanding the User</a:t>
            </a:r>
            <a:endParaRPr b="0" i="0" sz="4650" u="none" cap="none" strike="noStrike"/>
          </a:p>
        </p:txBody>
      </p:sp>
      <p:sp>
        <p:nvSpPr>
          <p:cNvPr id="117" name="Google Shape;117;p18"/>
          <p:cNvSpPr/>
          <p:nvPr/>
        </p:nvSpPr>
        <p:spPr>
          <a:xfrm>
            <a:off x="793790" y="3466267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Applying the 5 WHY’s method reveals that the lack of continuous monitoring stems from dependence on manual checks, which are time-consuming and prone to error.</a:t>
            </a:r>
            <a:endParaRPr b="0" i="0" sz="1750" u="none" cap="none" strike="noStrike"/>
          </a:p>
        </p:txBody>
      </p:sp>
      <p:sp>
        <p:nvSpPr>
          <p:cNvPr id="118" name="Google Shape;118;p18"/>
          <p:cNvSpPr/>
          <p:nvPr/>
        </p:nvSpPr>
        <p:spPr>
          <a:xfrm>
            <a:off x="793790" y="512195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failures disrupt critical operations, impacting both safety and costs.</a:t>
            </a:r>
            <a:endParaRPr b="0" i="0" sz="1750" u="none" cap="none" strike="noStrike"/>
          </a:p>
        </p:txBody>
      </p:sp>
      <p:sp>
        <p:nvSpPr>
          <p:cNvPr id="119" name="Google Shape;119;p18"/>
          <p:cNvSpPr/>
          <p:nvPr/>
        </p:nvSpPr>
        <p:spPr>
          <a:xfrm>
            <a:off x="7599521" y="334148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Technician persona responsible for large battery arrays.</a:t>
            </a:r>
            <a:endParaRPr b="0" i="0" sz="1750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7599521" y="414659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Needs timely remote access to battery health data.</a:t>
            </a:r>
            <a:endParaRPr b="0" i="0" sz="1750" u="none" cap="none" strike="noStrike"/>
          </a:p>
        </p:txBody>
      </p:sp>
      <p:sp>
        <p:nvSpPr>
          <p:cNvPr id="121" name="Google Shape;121;p18"/>
          <p:cNvSpPr/>
          <p:nvPr/>
        </p:nvSpPr>
        <p:spPr>
          <a:xfrm>
            <a:off x="7599521" y="458878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Requires actionable alerts to enable prompt maintenance.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793790" y="1984177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Define: Point of View Statement</a:t>
            </a:r>
            <a:endParaRPr b="0" i="0" sz="4650" u="none" cap="none" strike="noStrike"/>
          </a:p>
        </p:txBody>
      </p:sp>
      <p:sp>
        <p:nvSpPr>
          <p:cNvPr id="129" name="Google Shape;129;p19"/>
          <p:cNvSpPr/>
          <p:nvPr/>
        </p:nvSpPr>
        <p:spPr>
          <a:xfrm>
            <a:off x="793790" y="381285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POV Statement: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Battery maintenance technicians need a real-time monitoring system because manual checking is inefficient and can miss critical battery failures, causing costly downtime.</a:t>
            </a:r>
            <a:endParaRPr b="0" i="0" sz="1750" u="none" cap="none" strike="noStrike"/>
          </a:p>
        </p:txBody>
      </p:sp>
      <p:sp>
        <p:nvSpPr>
          <p:cNvPr id="130" name="Google Shape;130;p19"/>
          <p:cNvSpPr/>
          <p:nvPr/>
        </p:nvSpPr>
        <p:spPr>
          <a:xfrm>
            <a:off x="793790" y="515671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insight focuses the design process on creating a solution that increases reliability, reduces manual effort, and supports proactive maintenance.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6213634" y="902256"/>
            <a:ext cx="7689533" cy="13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Petrona"/>
              <a:buNone/>
            </a:pPr>
            <a:r>
              <a:rPr b="1" i="0" lang="en-US" sz="42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Ideate: Solution Brainstorming</a:t>
            </a:r>
            <a:endParaRPr b="0" i="0" sz="4250" u="none" cap="none" strike="noStrike"/>
          </a:p>
        </p:txBody>
      </p:sp>
      <p:sp>
        <p:nvSpPr>
          <p:cNvPr id="138" name="Google Shape;138;p20"/>
          <p:cNvSpPr/>
          <p:nvPr/>
        </p:nvSpPr>
        <p:spPr>
          <a:xfrm>
            <a:off x="6213634" y="2811066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283762" y="2840295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550" u="none" cap="none" strike="noStrike"/>
          </a:p>
        </p:txBody>
      </p:sp>
      <p:sp>
        <p:nvSpPr>
          <p:cNvPr id="140" name="Google Shape;140;p20"/>
          <p:cNvSpPr/>
          <p:nvPr/>
        </p:nvSpPr>
        <p:spPr>
          <a:xfrm>
            <a:off x="6888837" y="2811066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Sensor Integration</a:t>
            </a:r>
            <a:endParaRPr b="0" i="0" sz="2100" u="none" cap="none" strike="noStrike"/>
          </a:p>
        </p:txBody>
      </p:sp>
      <p:sp>
        <p:nvSpPr>
          <p:cNvPr id="141" name="Google Shape;141;p20"/>
          <p:cNvSpPr/>
          <p:nvPr/>
        </p:nvSpPr>
        <p:spPr>
          <a:xfrm>
            <a:off x="6888837" y="3276600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 voltage and current sensors to collect live battery data.</a:t>
            </a:r>
            <a:endParaRPr b="0" i="0" sz="1600" u="none" cap="none" strike="noStrike"/>
          </a:p>
        </p:txBody>
      </p:sp>
      <p:sp>
        <p:nvSpPr>
          <p:cNvPr id="142" name="Google Shape;142;p20"/>
          <p:cNvSpPr/>
          <p:nvPr/>
        </p:nvSpPr>
        <p:spPr>
          <a:xfrm>
            <a:off x="6213634" y="4050506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6283762" y="4079736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550" u="none" cap="none" strike="noStrike"/>
          </a:p>
        </p:txBody>
      </p:sp>
      <p:sp>
        <p:nvSpPr>
          <p:cNvPr id="144" name="Google Shape;144;p20"/>
          <p:cNvSpPr/>
          <p:nvPr/>
        </p:nvSpPr>
        <p:spPr>
          <a:xfrm>
            <a:off x="6888837" y="4050506"/>
            <a:ext cx="319278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Wireless Communication</a:t>
            </a:r>
            <a:endParaRPr b="0" i="0" sz="2100" u="none" cap="none" strike="noStrike"/>
          </a:p>
        </p:txBody>
      </p:sp>
      <p:sp>
        <p:nvSpPr>
          <p:cNvPr id="145" name="Google Shape;145;p20"/>
          <p:cNvSpPr/>
          <p:nvPr/>
        </p:nvSpPr>
        <p:spPr>
          <a:xfrm>
            <a:off x="6888837" y="4516041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Leverage ESP8266 module for Wi-Fi enabled data transmission.</a:t>
            </a:r>
            <a:endParaRPr b="0" i="0" sz="1600" u="none" cap="none" strike="noStrike"/>
          </a:p>
        </p:txBody>
      </p:sp>
      <p:sp>
        <p:nvSpPr>
          <p:cNvPr id="146" name="Google Shape;146;p20"/>
          <p:cNvSpPr/>
          <p:nvPr/>
        </p:nvSpPr>
        <p:spPr>
          <a:xfrm>
            <a:off x="6213634" y="5289947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283762" y="5319177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550" u="none" cap="none" strike="noStrike"/>
          </a:p>
        </p:txBody>
      </p:sp>
      <p:sp>
        <p:nvSpPr>
          <p:cNvPr id="148" name="Google Shape;148;p20"/>
          <p:cNvSpPr/>
          <p:nvPr/>
        </p:nvSpPr>
        <p:spPr>
          <a:xfrm>
            <a:off x="6888837" y="5289947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User Interface</a:t>
            </a:r>
            <a:endParaRPr b="0" i="0" sz="2100" u="none" cap="none" strike="noStrike"/>
          </a:p>
        </p:txBody>
      </p:sp>
      <p:sp>
        <p:nvSpPr>
          <p:cNvPr id="149" name="Google Shape;149;p20"/>
          <p:cNvSpPr/>
          <p:nvPr/>
        </p:nvSpPr>
        <p:spPr>
          <a:xfrm>
            <a:off x="6888837" y="5755481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mobile and PC dashboards to display status visually.</a:t>
            </a:r>
            <a:endParaRPr b="0" i="0" sz="1600" u="none" cap="none" strike="noStrike"/>
          </a:p>
        </p:txBody>
      </p:sp>
      <p:sp>
        <p:nvSpPr>
          <p:cNvPr id="150" name="Google Shape;150;p20"/>
          <p:cNvSpPr/>
          <p:nvPr/>
        </p:nvSpPr>
        <p:spPr>
          <a:xfrm>
            <a:off x="6213634" y="6529387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6283762" y="6558617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550" u="none" cap="none" strike="noStrike"/>
          </a:p>
        </p:txBody>
      </p:sp>
      <p:sp>
        <p:nvSpPr>
          <p:cNvPr id="152" name="Google Shape;152;p20"/>
          <p:cNvSpPr/>
          <p:nvPr/>
        </p:nvSpPr>
        <p:spPr>
          <a:xfrm>
            <a:off x="6888837" y="6529387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Alert Systems</a:t>
            </a:r>
            <a:endParaRPr b="0" i="0" sz="2100" u="none" cap="none" strike="noStrike"/>
          </a:p>
        </p:txBody>
      </p:sp>
      <p:sp>
        <p:nvSpPr>
          <p:cNvPr id="153" name="Google Shape;153;p20"/>
          <p:cNvSpPr/>
          <p:nvPr/>
        </p:nvSpPr>
        <p:spPr>
          <a:xfrm>
            <a:off x="6888837" y="6994922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Trigger notifications for abnormal battery conditions automatically.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793790" y="1922740"/>
            <a:ext cx="11709202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Storyboarding the Battery Monitoring Flow</a:t>
            </a:r>
            <a:endParaRPr b="0" i="0" sz="4650" u="none" cap="none" strike="noStrike"/>
          </a:p>
        </p:txBody>
      </p:sp>
      <p:sp>
        <p:nvSpPr>
          <p:cNvPr id="160" name="Google Shape;160;p21"/>
          <p:cNvSpPr/>
          <p:nvPr/>
        </p:nvSpPr>
        <p:spPr>
          <a:xfrm>
            <a:off x="793790" y="308645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connected with voltage and current sensor modules.</a:t>
            </a:r>
            <a:endParaRPr b="0" i="0" sz="1750" u="none" cap="none" strike="noStrike"/>
          </a:p>
        </p:txBody>
      </p:sp>
      <p:sp>
        <p:nvSpPr>
          <p:cNvPr id="161" name="Google Shape;161;p21"/>
          <p:cNvSpPr/>
          <p:nvPr/>
        </p:nvSpPr>
        <p:spPr>
          <a:xfrm>
            <a:off x="793790" y="389155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2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ESP8266 reads sensor data and sends it to a cloud server.</a:t>
            </a:r>
            <a:endParaRPr b="0" i="0" sz="1750" u="none" cap="none" strike="noStrike"/>
          </a:p>
        </p:txBody>
      </p:sp>
      <p:sp>
        <p:nvSpPr>
          <p:cNvPr id="162" name="Google Shape;162;p21"/>
          <p:cNvSpPr/>
          <p:nvPr/>
        </p:nvSpPr>
        <p:spPr>
          <a:xfrm>
            <a:off x="793790" y="469665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3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accesses battery status via mobile or web applications.</a:t>
            </a:r>
            <a:endParaRPr b="0" i="0" sz="1750" u="none" cap="none" strike="noStrike"/>
          </a:p>
        </p:txBody>
      </p:sp>
      <p:sp>
        <p:nvSpPr>
          <p:cNvPr id="163" name="Google Shape;163;p21"/>
          <p:cNvSpPr/>
          <p:nvPr/>
        </p:nvSpPr>
        <p:spPr>
          <a:xfrm>
            <a:off x="793790" y="550175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4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 sends alerts if voltage drops below predefined thresholds.</a:t>
            </a:r>
            <a:endParaRPr b="0" i="0" sz="1750" u="none" cap="none" strike="noStrike"/>
          </a:p>
        </p:txBody>
      </p:sp>
      <p:sp>
        <p:nvSpPr>
          <p:cNvPr id="164" name="Google Shape;164;p21"/>
          <p:cNvSpPr/>
          <p:nvPr/>
        </p:nvSpPr>
        <p:spPr>
          <a:xfrm>
            <a:off x="7599521" y="321123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flow ensures continuous monitoring, timely updates, and proactive maintenance to avoid battery failures.</a:t>
            </a:r>
            <a:endParaRPr b="0" i="0" sz="1750" u="none" cap="none" strike="noStrike"/>
          </a:p>
        </p:txBody>
      </p:sp>
      <p:sp>
        <p:nvSpPr>
          <p:cNvPr id="165" name="Google Shape;165;p21"/>
          <p:cNvSpPr/>
          <p:nvPr/>
        </p:nvSpPr>
        <p:spPr>
          <a:xfrm>
            <a:off x="7599521" y="414111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step is essential for creating a reliable, user-friendly IoT-based battery monitoring system.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